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6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charset="0" panose="020B0009020202020204" pitchFamily="49" typeface="Aptos Mono"/>
      <p:regular r:id="rId23"/>
      <p:bold r:id="rId24"/>
      <p:italic r:id="rId25"/>
      <p:boldItalic r:id="rId26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2873"/>
    <p:restoredTop sz="94658"/>
  </p:normalViewPr>
  <p:slideViewPr>
    <p:cSldViewPr snapToGrid="0">
      <p:cViewPr varScale="1">
        <p:scale>
          <a:sx d="100" n="128"/>
          <a:sy d="100" n="128"/>
        </p:scale>
        <p:origin x="344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7" Type="http://schemas.openxmlformats.org/officeDocument/2006/relationships/presProps" Target="presProps.xml" /><Relationship Id="rId28" Type="http://schemas.openxmlformats.org/officeDocument/2006/relationships/viewProps" Target="viewProps.xml" /><Relationship Id="rId29" Type="http://schemas.openxmlformats.org/officeDocument/2006/relationships/theme" Target="theme/theme1.xml" /><Relationship Id="rId25" Type="http://schemas.openxmlformats.org/officeDocument/2006/relationships/font" Target="fonts/font3.fntdata" /><Relationship Id="rId30" Type="http://schemas.openxmlformats.org/officeDocument/2006/relationships/tableStyles" Target="tableStyles.xml" /><Relationship Id="rId26" Type="http://schemas.openxmlformats.org/officeDocument/2006/relationships/font" Target="fonts/font4.fntdata" /><Relationship Id="rId23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2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BECAD4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cap="none" i="0" strike="noStrike" sz="4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0" rIns="0" spcFirstLastPara="1" tIns="45700" wrap="square">
            <a:noAutofit/>
          </a:bodyPr>
          <a:lstStyle>
            <a:lvl1pPr algn="l" indent="-355600" lvl="0" marL="457200" marR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cap="none" i="0" strike="noStrike" sz="20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42900" lvl="1" marL="914400" marR="0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cap="none" i="0" strike="noStrike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17500" lvl="2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17500" lvl="3" marL="1828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17500" lvl="4" marL="22860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17500" lvl="5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17500" lvl="6" marL="3200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17500" lvl="7" marL="3657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17500" lvl="8" marL="4114800" marR="0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cap="none" i="0" strike="noStrike" sz="14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9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05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type="none" w="sm"/>
            <a:tailEnd len="sm" type="none" w="sm"/>
          </a:ln>
        </p:spPr>
      </p:cxn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numpy.org/doc/stable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numpy.org" TargetMode="External" /><Relationship Id="rId2" Type="http://schemas.openxmlformats.org/officeDocument/2006/relationships/image" Target="../media/image18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module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Accessing array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Similarly to lists, we access an element in an array via zero-based </a:t>
            </a:r>
            <a:r>
              <a:rPr b="1"/>
              <a:t>indexing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print(arr1[0])    # First element
print(arr1[-1])   # Last element</a:t>
            </a:r>
          </a:p>
          <a:p>
            <a:pPr lvl="0" indent="0" marL="0">
              <a:buNone/>
            </a:pPr>
            <a:r>
              <a:rPr/>
              <a:t>Again, similarly to lists, we can access regions of the array via </a:t>
            </a:r>
            <a:r>
              <a:rPr b="1"/>
              <a:t>slicing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print(arr1[3:6])  # Elements from index 3 to 6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main motivation to use arrays is that lists are cumbersome when performing maths.</a:t>
            </a:r>
          </a:p>
          <a:p>
            <a:pPr lvl="0" indent="0" marL="0">
              <a:buNone/>
            </a:pPr>
            <a:r>
              <a:rPr/>
              <a:t>Suppose we have a list and want to double all of its elements:</a:t>
            </a:r>
          </a:p>
          <a:p>
            <a:pPr lvl="0" indent="0">
              <a:buNone/>
            </a:pPr>
            <a:r>
              <a:rPr>
                <a:latin typeface="Courier"/>
              </a:rPr>
              <a:t>list1 = [1,2,3,4]</a:t>
            </a:r>
          </a:p>
          <a:p>
            <a:pPr lvl="0" indent="0" marL="0">
              <a:buNone/>
            </a:pPr>
            <a:r>
              <a:rPr/>
              <a:t>We need to loop over all of them and create a new list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[]
for item in list1:
    list2.append(2*item)
print(list2)</a:t>
            </a:r>
          </a:p>
          <a:p>
            <a:pPr lvl="0" indent="0" marL="0">
              <a:buNone/>
            </a:pPr>
            <a:r>
              <a:rPr/>
              <a:t>In fact, we can do this in a slightly more compact way using </a:t>
            </a:r>
            <a:r>
              <a:rPr b="1"/>
              <a:t>list comprehension</a:t>
            </a:r>
          </a:p>
          <a:p>
            <a:pPr lvl="0" indent="0">
              <a:buNone/>
            </a:pPr>
            <a:r>
              <a:rPr>
                <a:latin typeface="Courier"/>
              </a:rPr>
              <a:t>list2 = [item*2 for item in list1]</a:t>
            </a:r>
          </a:p>
          <a:p>
            <a:pPr lvl="0" indent="0" marL="0">
              <a:buNone/>
            </a:pPr>
            <a:r>
              <a:rPr/>
              <a:t>Still, an explicit loop is needed. Loops in Python are </a:t>
            </a:r>
            <a:r>
              <a:rPr b="1"/>
              <a:t>slow</a:t>
            </a:r>
            <a:r>
              <a:rPr/>
              <a:t>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Element-wise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</a:t>
            </a:r>
            <a:r>
              <a:rPr>
                <a:latin typeface="Courier"/>
              </a:rPr>
              <a:t>numpy</a:t>
            </a:r>
            <a:r>
              <a:rPr/>
              <a:t> syntax avoids the explicit Python loop.</a:t>
            </a:r>
          </a:p>
          <a:p>
            <a:pPr lvl="0" indent="0">
              <a:buNone/>
            </a:pPr>
            <a:r>
              <a:rPr>
                <a:latin typeface="Courier"/>
              </a:rPr>
              <a:t>arr1 = np.array(list1)
arr2 = 2*arr1
print(arr2)</a:t>
            </a:r>
          </a:p>
          <a:p>
            <a:pPr lvl="0" indent="0" marL="0">
              <a:buNone/>
            </a:pPr>
            <a:r>
              <a:rPr/>
              <a:t>This is not just a cosmetic change: under the hood </a:t>
            </a:r>
            <a:r>
              <a:rPr>
                <a:latin typeface="Courier"/>
              </a:rPr>
              <a:t>numpy</a:t>
            </a:r>
            <a:r>
              <a:rPr/>
              <a:t> uses an efficient architecture that performs operations in </a:t>
            </a:r>
            <a:r>
              <a:rPr b="1"/>
              <a:t>compiled code</a:t>
            </a:r>
            <a:r>
              <a:rPr/>
              <a:t>, making it much faster than Python loops.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Performance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performance difference can be tracked explicitly.</a:t>
            </a:r>
          </a:p>
          <a:p>
            <a:pPr lvl="0" indent="0" marL="0">
              <a:buNone/>
            </a:pPr>
            <a:r>
              <a:rPr/>
              <a:t>We create a large list and a large array with identical content</a:t>
            </a:r>
          </a:p>
          <a:p>
            <a:pPr lvl="0" indent="0">
              <a:buNone/>
            </a:pPr>
            <a:r>
              <a:rPr>
                <a:latin typeface="Courier"/>
              </a:rPr>
              <a:t># Create a large list and array
large_list = list(range(1_000_000))
large_array = np.array(large_list)</a:t>
            </a:r>
          </a:p>
          <a:p>
            <a:pPr lvl="0" indent="0" marL="0">
              <a:buNone/>
            </a:pPr>
            <a:r>
              <a:rPr/>
              <a:t>And then track the time for the two operations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time
#  Track the time taken for the list multiplication
start = time.time()
list_result = [x * 2 for x in large_list]
end = time.time()
print(f"List comprehension time: {end - start:.5f} seconds")
# Time array multiplication
start = time.time()
array_result = large_array * 2
end = time.time()
print(f"NumPy array time: {end - start:.5f} seconds")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General mathematical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multiplication we performed earlier is done </a:t>
            </a:r>
            <a:r>
              <a:rPr b="1"/>
              <a:t>element-wise</a:t>
            </a:r>
            <a:r>
              <a:rPr/>
              <a:t>: every element is update according to teh same rule.</a:t>
            </a:r>
          </a:p>
          <a:p>
            <a:pPr lvl="0" indent="0" marL="0">
              <a:buNone/>
            </a:pPr>
            <a:r>
              <a:rPr/>
              <a:t>We can apply plenty of element-wise operations to the arrays.</a:t>
            </a:r>
          </a:p>
          <a:p>
            <a:pPr lvl="0" indent="0" marL="0">
              <a:buNone/>
            </a:pPr>
            <a:r>
              <a:rPr/>
              <a:t>Many of these are available as </a:t>
            </a:r>
            <a:r>
              <a:rPr>
                <a:latin typeface="Courier"/>
              </a:rPr>
              <a:t>numpy</a:t>
            </a:r>
            <a:r>
              <a:rPr/>
              <a:t> functions directly accessed from the </a:t>
            </a:r>
            <a:r>
              <a:rPr>
                <a:latin typeface="Courier"/>
              </a:rPr>
              <a:t>np.</a:t>
            </a:r>
            <a:r>
              <a:rPr/>
              <a:t> module</a:t>
            </a:r>
          </a:p>
          <a:p>
            <a:pPr lvl="0" indent="0">
              <a:buNone/>
            </a:pPr>
            <a:r>
              <a:rPr>
                <a:latin typeface="Courier"/>
              </a:rPr>
              <a:t># Element-wise functions
print(f"Square root: {np.sqrt(arr1)}")
print(f"Mean: {np.mean(arr1)}")
print(f"Cosine: {np.cos(arr1)}")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operations do not modify the original array, but produce </a:t>
            </a:r>
            <a:r>
              <a:rPr b="1"/>
              <a:t>new copies</a:t>
            </a:r>
          </a:p>
          <a:p>
            <a:pPr lvl="0" indent="0">
              <a:buNone/>
            </a:pPr>
            <a:r>
              <a:rPr>
                <a:latin typeface="Courier"/>
              </a:rPr>
              <a:t>arr2 = arr1*3/2 + 5
print(f"Original: {arr1}")
print(f"Modified: {arr2}")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Other convenent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 functions allow you to accumulate values without loops.</a:t>
                </a:r>
              </a:p>
              <a:p>
                <a:pPr lvl="0" indent="0" marL="0">
                  <a:buNone/>
                </a:pPr>
                <a:r>
                  <a:rPr/>
                  <a:t>Assume we have an array </a:t>
                </a:r>
                <a14:m>
                  <m:oMath xmlns:m="http://schemas.openxmlformats.org/officeDocument/2006/math">
                    <m:r>
                      <m:t>x</m:t>
                    </m:r>
                  </m:oMath>
                </a14:m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x = np.array([1,2,3,4,5,6,7,8])</a:t>
                </a:r>
              </a:p>
              <a:p>
                <a:pPr lvl="0" indent="0" marL="0">
                  <a:buNone/>
                </a:pPr>
                <a:r>
                  <a:rPr b="1"/>
                  <a:t>Sums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S = np.sum(x)
print(S)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Cumulative sums</a:t>
                </a:r>
              </a:p>
              <a:p>
                <a:pPr lvl="0" indent="0" marL="0">
                  <a:buNone/>
                </a:pPr>
                <a:r>
                  <a:rPr/>
                  <a:t>A cumulative sum is a sequence where each element is the sum of all previous elements up to that position.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i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j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In NumPy, this is translated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 y = np.cumsum(x)
 print(y)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Example: molecular masses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Let’s consider the formula for the </a:t>
                </a:r>
                <a:r>
                  <a:rPr b="1"/>
                  <a:t>molecular mass</a:t>
                </a:r>
                <a:r>
                  <a:rPr/>
                  <a:t> of a compound: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M</m:t>
                      </m:r>
                      <m:r>
                        <m:rPr>
                          <m:sty m:val="p"/>
                        </m:rPr>
                        <m:t>=</m:t>
                      </m:r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a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  <m:sSub>
                        <m:e>
                          <m:r>
                            <m:t>m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a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number of atoms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m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 is the atomic mass of element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</a:p>
              <a:p>
                <a:pPr lvl="0" indent="0" marL="0">
                  <a:buNone/>
                </a:pPr>
                <a:r>
                  <a:rPr/>
                  <a:t>. . .</a:t>
                </a:r>
              </a:p>
              <a:p>
                <a:pPr lvl="0" indent="0" marL="0">
                  <a:buNone/>
                </a:pPr>
                <a:r>
                  <a:rPr/>
                  <a:t>With </a:t>
                </a:r>
                <a:r>
                  <a:rPr>
                    <a:latin typeface="Courier"/>
                  </a:rPr>
                  <a:t>numpy</a:t>
                </a:r>
                <a:r>
                  <a:rPr/>
                  <a:t>, you can compute this as:</a:t>
                </a:r>
              </a:p>
              <a:p>
                <a:pPr lvl="0" indent="0">
                  <a:buNone/>
                </a:pPr>
                <a:r>
                  <a:rPr>
                    <a:latin typeface="Courier"/>
                  </a:rPr>
                  <a:t>a = np.array([2, 1, 4])      # Number of atoms for each element
m = np.array([12.01, 1.01, 16.00])  # Atomic masses (e.g., C, H, O)
M = np.sum(a * m)
print(f"Molecular mass: {M}")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Operations between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You can perform arithmetic operations directly between arrays of the same shape. Operations like addition, subtraction, multiplication, and division are applied </a:t>
            </a:r>
            <a:r>
              <a:rPr b="1"/>
              <a:t>element-wise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For example:</a:t>
            </a:r>
          </a:p>
          <a:p>
            <a:pPr lvl="0" indent="0" marL="0">
              <a:buNone/>
            </a:pPr>
            <a:r>
              <a:rPr b="1"/>
              <a:t>Element-wise operations:</a:t>
            </a:r>
          </a:p>
          <a:p>
            <a:pPr lvl="0" indent="0">
              <a:buNone/>
            </a:pPr>
            <a:r>
              <a:rPr>
                <a:latin typeface="Courier"/>
              </a:rPr>
              <a:t>added = arr1 + arr2
multiplied = arr1 * arr2
print(f"Added: {added}")
print(f"Multiplied: {multiplied}")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 b="1"/>
              <a:t>Note:</a:t>
            </a:r>
            <a:r>
              <a:rPr/>
              <a:t> Arrays must have compatible shapes!</a:t>
            </a:r>
          </a:p>
          <a:p>
            <a:pPr lvl="0" indent="0">
              <a:buNone/>
            </a:pPr>
            <a:r>
              <a:rPr>
                <a:latin typeface="Courier"/>
              </a:rPr>
              <a:t>arr3 = np.array([1, 2, 3])
arr4 = np.array([4, 5])
result = arr3 + arr4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 lists, the </a:t>
            </a:r>
            <a:r>
              <a:rPr>
                <a:latin typeface="Courier"/>
              </a:rPr>
              <a:t>+</a:t>
            </a:r>
            <a:r>
              <a:rPr/>
              <a:t> operator concatenated different lists. Since for arrays the sign </a:t>
            </a:r>
            <a:r>
              <a:rPr>
                <a:latin typeface="Courier"/>
              </a:rPr>
              <a:t>+</a:t>
            </a:r>
            <a:r>
              <a:rPr/>
              <a:t> corresponds to true mathematical addition, a dedicated concatenation function exists:</a:t>
            </a:r>
          </a:p>
          <a:p>
            <a:pPr lvl="0" indent="0">
              <a:buNone/>
            </a:pPr>
            <a:r>
              <a:rPr>
                <a:latin typeface="Courier"/>
              </a:rPr>
              <a:t>combined = np.concatenate([arr1, arr2])
print(f"Unique elements: {combined}")</a:t>
            </a:r>
          </a:p>
          <a:p>
            <a:pPr lvl="0" indent="0" marL="0">
              <a:buNone/>
            </a:pPr>
            <a:r>
              <a:rPr/>
              <a:t>Many other variations of concatenation exist. Consult the </a:t>
            </a:r>
            <a:r>
              <a:rPr>
                <a:hlinkClick r:id="rId2"/>
              </a:rPr>
              <a:t>documentation</a:t>
            </a:r>
            <a:r>
              <a:rPr/>
              <a:t>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By the end of this lecture, you will be able to:</a:t>
            </a:r>
          </a:p>
          <a:p>
            <a:pPr lvl="0"/>
            <a:r>
              <a:rPr/>
              <a:t>Explain what the NumPy module is and why it is used</a:t>
            </a:r>
          </a:p>
          <a:p>
            <a:pPr lvl="0"/>
            <a:r>
              <a:rPr/>
              <a:t>Create and manipulate NumPy arrays</a:t>
            </a:r>
          </a:p>
          <a:p>
            <a:pPr lvl="0"/>
            <a:r>
              <a:rPr/>
              <a:t>Perform element-wise operations and mathematical functions on arrays</a:t>
            </a:r>
          </a:p>
          <a:p>
            <a:pPr lvl="0"/>
            <a:r>
              <a:rPr/>
              <a:t>Compare NumPy arrays with Python lists in terms of performance and functionality</a:t>
            </a:r>
          </a:p>
          <a:p>
            <a:pPr lvl="0"/>
            <a:r>
              <a:rPr/>
              <a:t>Use basic aggregation and array manipulation functions in NumPy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NumPy arrays</a:t>
            </a:r>
            <a:r>
              <a:rPr/>
              <a:t> are optimized for numerical operations</a:t>
            </a:r>
          </a:p>
          <a:p>
            <a:pPr lvl="0"/>
            <a:r>
              <a:rPr b="1"/>
              <a:t>Element-wise operations</a:t>
            </a:r>
            <a:r>
              <a:rPr/>
              <a:t> work implicitly</a:t>
            </a:r>
          </a:p>
          <a:p>
            <a:pPr lvl="0"/>
            <a:r>
              <a:rPr b="1"/>
              <a:t>Performance benefits</a:t>
            </a:r>
            <a:r>
              <a:rPr/>
              <a:t> for large datasets</a:t>
            </a:r>
          </a:p>
          <a:p>
            <a:pPr lvl="0"/>
            <a:r>
              <a:rPr b="1"/>
              <a:t>Mathematical functions</a:t>
            </a:r>
            <a:r>
              <a:rPr/>
              <a:t> apply to entire arrays</a:t>
            </a:r>
          </a:p>
          <a:p>
            <a:pPr lvl="0"/>
            <a:r>
              <a:rPr b="1"/>
              <a:t>Shape compatibility</a:t>
            </a:r>
            <a:r>
              <a:rPr/>
              <a:t> required for operations</a:t>
            </a:r>
          </a:p>
          <a:p>
            <a:pPr lvl="0"/>
            <a:r>
              <a:rPr/>
              <a:t>Choose the </a:t>
            </a:r>
            <a:r>
              <a:rPr b="1"/>
              <a:t>right tool</a:t>
            </a:r>
            <a:r>
              <a:rPr/>
              <a:t> for your task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use </a:t>
            </a:r>
            <a:r>
              <a:rPr sz="1800">
                <a:latin typeface="Courier"/>
              </a:rPr>
              <a:t>.</a:t>
            </a:r>
            <a:r>
              <a:rPr sz="1800"/>
              <a:t> and then </a:t>
            </a:r>
            <a:r>
              <a:rPr sz="1800">
                <a:latin typeface="Courier"/>
              </a:rPr>
              <a:t>TAB</a:t>
            </a:r>
            <a:r>
              <a:rPr sz="1800"/>
              <a:t> to see all of the properties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</a:t>
            </a:r>
            <a:r>
              <a:rPr>
                <a:latin typeface="Courier"/>
              </a:rPr>
              <a:t>numpy</a:t>
            </a:r>
            <a:r>
              <a:rPr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</a:t>
            </a:r>
            <a:r>
              <a:rPr/>
              <a:t> is a Python library that makes working with numbers and large collections of data fast and easy.</a:t>
            </a:r>
          </a:p>
        </p:txBody>
      </p:sp>
      <p:pic>
        <p:nvPicPr>
          <p:cNvPr descr="https://numpy.org/doc/stable/_static/numpylogo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914400"/>
            <a:ext cx="51054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Complete description at </a:t>
            </a:r>
            <a:r>
              <a:rPr>
                <a:hlinkClick r:id="rId3"/>
              </a:rPr>
              <a:t>https://numpy.org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provides special </a:t>
            </a:r>
            <a:r>
              <a:rPr b="1"/>
              <a:t>array</a:t>
            </a:r>
            <a:r>
              <a:rPr/>
              <a:t> objects and tools for doing math efficiently, which is useful for data analysis and scientific computing.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It is imported in your session using the following command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We will follow a common practice and use a shorthand with the </a:t>
            </a:r>
            <a:r>
              <a:rPr>
                <a:latin typeface="Courier"/>
              </a:rPr>
              <a:t>as</a:t>
            </a:r>
            <a:r>
              <a:rPr/>
              <a:t> syntax</a:t>
            </a:r>
          </a:p>
          <a:p>
            <a:pPr lvl="0" indent="0">
              <a:buNone/>
            </a:pPr>
            <a:r>
              <a:rPr>
                <a:solidFill>
                  <a:srgbClr val="00769E"/>
                </a:solidFill>
                <a:latin typeface="Courier"/>
              </a:rPr>
              <a:t>import</a:t>
            </a:r>
            <a:r>
              <a:rPr>
                <a:solidFill>
                  <a:srgbClr val="003B4F"/>
                </a:solidFill>
                <a:latin typeface="Courier"/>
              </a:rPr>
              <a:t> numpy </a:t>
            </a:r>
            <a:r>
              <a:rPr>
                <a:solidFill>
                  <a:srgbClr val="00769E"/>
                </a:solidFill>
                <a:latin typeface="Courier"/>
              </a:rPr>
              <a:t>as</a:t>
            </a:r>
            <a:r>
              <a:rPr>
                <a:solidFill>
                  <a:srgbClr val="003B4F"/>
                </a:solidFill>
                <a:latin typeface="Courier"/>
              </a:rPr>
              <a:t> np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So </a:t>
            </a:r>
            <a:r>
              <a:rPr>
                <a:latin typeface="Courier"/>
              </a:rPr>
              <a:t>np</a:t>
            </a:r>
            <a:r>
              <a:rPr/>
              <a:t> will always mean </a:t>
            </a:r>
            <a:r>
              <a:rPr>
                <a:latin typeface="Courier"/>
              </a:rPr>
              <a:t>numpy</a:t>
            </a:r>
            <a:r>
              <a:rPr/>
              <a:t> for us.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vs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Python Lists</a:t>
            </a:r>
          </a:p>
          <a:p>
            <a:pPr lvl="0"/>
            <a:r>
              <a:rPr/>
              <a:t>Ordered, Mutable</a:t>
            </a:r>
            <a:br/>
          </a:p>
          <a:p>
            <a:pPr lvl="0"/>
            <a:r>
              <a:rPr/>
              <a:t>Mixed data types</a:t>
            </a:r>
          </a:p>
          <a:p>
            <a:pPr lvl="0"/>
            <a:r>
              <a:rPr/>
              <a:t>Explicit operations needed</a:t>
            </a:r>
          </a:p>
          <a:p>
            <a:pPr lvl="0"/>
            <a:r>
              <a:rPr/>
              <a:t>Slower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NumPy Arrays</a:t>
            </a:r>
          </a:p>
          <a:p>
            <a:pPr lvl="0"/>
            <a:r>
              <a:rPr/>
              <a:t>Ordered, Mutable</a:t>
            </a:r>
          </a:p>
          <a:p>
            <a:pPr lvl="0"/>
            <a:r>
              <a:rPr b="1"/>
              <a:t>One</a:t>
            </a:r>
            <a:r>
              <a:rPr/>
              <a:t> data type per array</a:t>
            </a:r>
          </a:p>
          <a:p>
            <a:pPr lvl="0"/>
            <a:r>
              <a:rPr/>
              <a:t>Element-wise operations</a:t>
            </a:r>
          </a:p>
          <a:p>
            <a:pPr lvl="0"/>
            <a:r>
              <a:rPr/>
              <a:t>Fast &amp; memory efficient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. . 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list_ex = [1, 2, 3, 4]
print(list_ex)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import numpy as np
#notice that we explicitly call the np.array()
arr_ex = np.array([1, 2, 3, 4]) 
print(arr_ex)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are going to see these differences in detail.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from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purely numerical list can readily be converted to an array.</a:t>
            </a:r>
          </a:p>
          <a:p>
            <a:pPr lvl="0" indent="0">
              <a:buNone/>
            </a:pPr>
            <a:r>
              <a:rPr>
                <a:latin typeface="Courier"/>
              </a:rPr>
              <a:t>import numpy as np
# Create array from list
list1 = [1.,1.,2.,3.,5.,8.]
arr1 = np.array(list1)
print(arr1)</a:t>
            </a:r>
          </a:p>
          <a:p>
            <a:pPr lvl="0" indent="0" marL="0">
              <a:buNone/>
            </a:pPr>
            <a:r>
              <a:rPr/>
              <a:t>. . .</a:t>
            </a:r>
          </a:p>
          <a:p>
            <a:pPr lvl="0" indent="0" marL="0">
              <a:buNone/>
            </a:pPr>
            <a:r>
              <a:rPr/>
              <a:t>The type of the elements yields the </a:t>
            </a:r>
            <a:r>
              <a:rPr b="1"/>
              <a:t>data type</a:t>
            </a:r>
            <a:r>
              <a:rPr/>
              <a:t> of the array</a:t>
            </a:r>
          </a:p>
          <a:p>
            <a:pPr lvl="0" indent="0">
              <a:buNone/>
            </a:pPr>
            <a:r>
              <a:rPr>
                <a:latin typeface="Courier"/>
              </a:rPr>
              <a:t>print(arr1.dtype)</a:t>
            </a:r>
          </a:p>
          <a:p>
            <a:pPr lvl="0" indent="0" marL="1270000">
              <a:buNone/>
            </a:pPr>
            <a:r>
              <a:rPr sz="2000"/>
              <a:t>Try and change the list1 object to contain only integers and see the change!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Arrays possess plenty of properties.</a:t>
            </a:r>
          </a:p>
          <a:p>
            <a:pPr lvl="0" indent="0" marL="0">
              <a:buNone/>
            </a:pPr>
            <a:r>
              <a:rPr/>
              <a:t>These are accessed with the </a:t>
            </a:r>
            <a:r>
              <a:rPr>
                <a:latin typeface="Courier"/>
              </a:rPr>
              <a:t>.</a:t>
            </a:r>
            <a:r>
              <a:rPr/>
              <a:t> notation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.</a:t>
            </a:r>
          </a:p>
          <a:p>
            <a:pPr lvl="0" indent="0">
              <a:buNone/>
            </a:pPr>
            <a:r>
              <a:rPr>
                <a:latin typeface="Courier"/>
              </a:rPr>
              <a:t>print(f"Data type: {arr1.dtype}")
print(f"Shape: {arr1.shape}")
print(f"Shape: {arr1.size}")</a:t>
            </a:r>
          </a:p>
          <a:p>
            <a:pPr lvl="0" indent="0" marL="0">
              <a:buNone/>
            </a:pPr>
            <a:r>
              <a:rPr/>
              <a:t>For now, we consider only 1d arrays, i.e. sequences. Their length is is their </a:t>
            </a:r>
            <a:r>
              <a:rPr>
                <a:latin typeface="Courier"/>
              </a:rPr>
              <a:t>size</a:t>
            </a:r>
            <a:r>
              <a:rPr/>
              <a:t> and corresponds to the first element of the property </a:t>
            </a:r>
            <a:r>
              <a:rPr>
                <a:latin typeface="Courier"/>
              </a:rPr>
              <a:t>shape</a:t>
            </a:r>
            <a:r>
              <a:rPr/>
              <a:t>.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9536</Words>
  <Application>Microsoft Macintosh PowerPoint</Application>
  <PresentationFormat>Widescreen</PresentationFormat>
  <Paragraphs>1540</Paragraphs>
  <Slides>198</Slides>
  <Notes>198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198</vt:i4>
      </vt:variant>
    </vt:vector>
  </HeadingPairs>
  <TitlesOfParts>
    <vt:vector size="202" baseType="lpstr">
      <vt:lpstr>Calibri</vt:lpstr>
      <vt:lpstr>Aptos Mono</vt:lpstr>
      <vt:lpstr>Arial</vt:lpstr>
      <vt:lpstr>Title Slide</vt:lpstr>
      <vt:lpstr>Lecture 5:   Consolidation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Today’s Lecture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Recap: The Course So Far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Aside: Dictionaries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Tackling Difficult Problems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A Worked Example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Practical</vt:lpstr>
      <vt:lpstr>Next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numpy module</dc:title>
  <dc:creator/>
  <cp:keywords/>
  <dcterms:created xsi:type="dcterms:W3CDTF">2026-02-17T17:16:29Z</dcterms:created>
  <dcterms:modified xsi:type="dcterms:W3CDTF">2026-02-17T17:16:29Z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execute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labels">
    <vt:lpwstr/>
  </property>
  <property fmtid="{D5CDD505-2E9C-101B-9397-08002B2CF9AE}" pid="8" name="toc-title">
    <vt:lpwstr>Table of contents</vt:lpwstr>
  </property>
</Properties>
</file>